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0058400" cy="7772400"/>
  <p:notesSz cx="7053263" cy="9309100"/>
  <p:embeddedFontLst>
    <p:embeddedFont>
      <p:font typeface="ＭＳ Ｐゴシック" panose="020B0600070205080204" pitchFamily="34" charset="-12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250" autoAdjust="0"/>
  </p:normalViewPr>
  <p:slideViewPr>
    <p:cSldViewPr snapToGrid="0" snapToObjects="1" showGuides="1">
      <p:cViewPr varScale="1">
        <p:scale>
          <a:sx n="72" d="100"/>
          <a:sy n="72" d="100"/>
        </p:scale>
        <p:origin x="-1632" y="-102"/>
      </p:cViewPr>
      <p:guideLst>
        <p:guide orient="horz" pos="265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24F4F9C-8732-4906-A1F2-594E4E2E985E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698500"/>
            <a:ext cx="45164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DF77DCC-CED8-48D3-B94D-5C460F6D1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4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77DCC-CED8-48D3-B94D-5C460F6D12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0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1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2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9475" y="1036320"/>
            <a:ext cx="2158365" cy="5440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1036320"/>
            <a:ext cx="6307455" cy="5440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5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6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8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452265"/>
            <a:ext cx="4232910" cy="40247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930" y="2452265"/>
            <a:ext cx="4232910" cy="40247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8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5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2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forUC11red_96_bt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10"/>
            <a:ext cx="9754553" cy="19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1036320"/>
            <a:ext cx="863346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452265"/>
            <a:ext cx="8633460" cy="40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59930"/>
            <a:ext cx="159258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5ABA141D-F3E5-494D-9F02-B04083256C4E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8080" y="7059930"/>
            <a:ext cx="268224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86500" y="7059930"/>
            <a:ext cx="159258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48" name="Picture 24" descr="forUC11red_96_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941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1882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2823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37649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2059" indent="-382059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531" indent="-254706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943" indent="-254706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5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01767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1180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20592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30004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.uc.edu/sstem-bce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"/><Relationship Id="rId4" Type="http://schemas.openxmlformats.org/officeDocument/2006/relationships/hyperlink" Target="mailto:anant.kukreti@u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0888" y="3685161"/>
            <a:ext cx="3078034" cy="2800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yriad Pro" pitchFamily="34" charset="0"/>
                <a:cs typeface="Helvetica Neue"/>
              </a:rPr>
              <a:t>I Want to Know More!</a:t>
            </a:r>
            <a:endParaRPr lang="en-US" sz="1400" b="1" i="1" dirty="0">
              <a:solidFill>
                <a:srgbClr val="E00122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Myriad Pro" pitchFamily="34" charset="0"/>
              <a:cs typeface="Helvetica Neue"/>
            </a:endParaRPr>
          </a:p>
          <a:p>
            <a:r>
              <a:rPr lang="en-US" sz="1200" dirty="0">
                <a:latin typeface="Myriad Pro" pitchFamily="34" charset="0"/>
                <a:cs typeface="Helvetica Neue"/>
              </a:rPr>
              <a:t> </a:t>
            </a:r>
            <a:r>
              <a:rPr lang="en-US" sz="1200" dirty="0" smtClean="0">
                <a:latin typeface="Myriad Pro" pitchFamily="34" charset="0"/>
                <a:cs typeface="Helvetica Neue"/>
              </a:rPr>
              <a:t>For </a:t>
            </a:r>
            <a:r>
              <a:rPr lang="en-US" sz="1200" dirty="0">
                <a:latin typeface="Myriad Pro" pitchFamily="34" charset="0"/>
                <a:cs typeface="Helvetica Neue"/>
              </a:rPr>
              <a:t>more information about joining </a:t>
            </a:r>
            <a:r>
              <a:rPr lang="en-US" sz="1200" dirty="0" smtClean="0">
                <a:latin typeface="Myriad Pro" pitchFamily="34" charset="0"/>
                <a:cs typeface="Helvetica Neue"/>
              </a:rPr>
              <a:t>S-STEM</a:t>
            </a:r>
            <a:r>
              <a:rPr lang="en-US" sz="1200" dirty="0">
                <a:latin typeface="Myriad Pro" pitchFamily="34" charset="0"/>
                <a:cs typeface="Helvetica Neue"/>
              </a:rPr>
              <a:t>, please visit our website:</a:t>
            </a:r>
          </a:p>
          <a:p>
            <a:pPr algn="just"/>
            <a:r>
              <a:rPr lang="en-US" sz="1200" dirty="0">
                <a:latin typeface="Myriad Pro" pitchFamily="34" charset="0"/>
                <a:cs typeface="Helvetica Neue"/>
              </a:rPr>
              <a:t> </a:t>
            </a:r>
            <a:r>
              <a:rPr lang="pl-PL" sz="1200" u="sng" dirty="0" smtClean="0">
                <a:latin typeface="Myriad Pro" pitchFamily="34" charset="0"/>
                <a:hlinkClick r:id="rId3"/>
              </a:rPr>
              <a:t>http</a:t>
            </a:r>
            <a:r>
              <a:rPr lang="pl-PL" sz="1200" u="sng" dirty="0">
                <a:latin typeface="Myriad Pro" pitchFamily="34" charset="0"/>
                <a:hlinkClick r:id="rId3"/>
              </a:rPr>
              <a:t>://www.eng.uc.edu/sstem-bcee/</a:t>
            </a:r>
            <a:endParaRPr lang="pl-PL" sz="1200" u="sng" dirty="0">
              <a:latin typeface="Myriad Pro" pitchFamily="34" charset="0"/>
            </a:endParaRPr>
          </a:p>
          <a:p>
            <a:pPr algn="ctr"/>
            <a:r>
              <a:rPr lang="en-US" sz="1200" dirty="0">
                <a:latin typeface="Myriad Pro" pitchFamily="34" charset="0"/>
                <a:cs typeface="Helvetica Neue"/>
              </a:rPr>
              <a:t> </a:t>
            </a:r>
            <a:r>
              <a:rPr lang="en-US" sz="1200" dirty="0" smtClean="0">
                <a:latin typeface="Myriad Pro" pitchFamily="34" charset="0"/>
                <a:cs typeface="Helvetica Neue"/>
              </a:rPr>
              <a:t>or </a:t>
            </a:r>
            <a:r>
              <a:rPr lang="en-US" sz="1200" dirty="0">
                <a:latin typeface="Myriad Pro" pitchFamily="34" charset="0"/>
                <a:cs typeface="Helvetica Neue"/>
              </a:rPr>
              <a:t>contact</a:t>
            </a:r>
          </a:p>
          <a:p>
            <a:r>
              <a:rPr lang="fr-FR" sz="1200" dirty="0" smtClean="0">
                <a:latin typeface="Myriad Pro" pitchFamily="34" charset="0"/>
              </a:rPr>
              <a:t>Dr. Anant </a:t>
            </a:r>
            <a:r>
              <a:rPr lang="fr-FR" sz="1200" dirty="0">
                <a:latin typeface="Myriad Pro" pitchFamily="34" charset="0"/>
              </a:rPr>
              <a:t>R. Kukreti</a:t>
            </a:r>
          </a:p>
          <a:p>
            <a:r>
              <a:rPr lang="en-US" sz="1200" dirty="0">
                <a:latin typeface="Myriad Pro" pitchFamily="34" charset="0"/>
              </a:rPr>
              <a:t>Department of Biomedical, Chemical and </a:t>
            </a:r>
            <a:r>
              <a:rPr lang="en-US" sz="1200" dirty="0" smtClean="0">
                <a:latin typeface="Myriad Pro" pitchFamily="34" charset="0"/>
              </a:rPr>
              <a:t>Environmental </a:t>
            </a:r>
            <a:r>
              <a:rPr lang="en-US" sz="1200" dirty="0">
                <a:latin typeface="Myriad Pro" pitchFamily="34" charset="0"/>
              </a:rPr>
              <a:t>Engineering</a:t>
            </a:r>
          </a:p>
          <a:p>
            <a:r>
              <a:rPr lang="en-US" sz="1200" dirty="0">
                <a:latin typeface="Myriad Pro" pitchFamily="34" charset="0"/>
              </a:rPr>
              <a:t>College of Engineering and Applied Science</a:t>
            </a:r>
          </a:p>
          <a:p>
            <a:r>
              <a:rPr lang="en-US" sz="1200" dirty="0">
                <a:latin typeface="Myriad Pro" pitchFamily="34" charset="0"/>
              </a:rPr>
              <a:t>University of Cincinnati</a:t>
            </a:r>
          </a:p>
          <a:p>
            <a:r>
              <a:rPr lang="sv-SE" sz="1200" dirty="0">
                <a:latin typeface="Myriad Pro" pitchFamily="34" charset="0"/>
              </a:rPr>
              <a:t>Cincinnati, OH 45221-0012</a:t>
            </a:r>
          </a:p>
          <a:p>
            <a:r>
              <a:rPr lang="en-US" sz="1200" dirty="0">
                <a:latin typeface="Myriad Pro" pitchFamily="34" charset="0"/>
              </a:rPr>
              <a:t>Phone: 513-556-4105</a:t>
            </a:r>
          </a:p>
          <a:p>
            <a:r>
              <a:rPr lang="en-US" sz="1200" dirty="0">
                <a:latin typeface="Myriad Pro" pitchFamily="34" charset="0"/>
              </a:rPr>
              <a:t>Fax: 513-556-6754 / 513-556-4162</a:t>
            </a:r>
          </a:p>
          <a:p>
            <a:r>
              <a:rPr lang="fi-FI" sz="1200" dirty="0" smtClean="0">
                <a:latin typeface="Myriad Pro" pitchFamily="34" charset="0"/>
              </a:rPr>
              <a:t>E-Mail: </a:t>
            </a:r>
            <a:r>
              <a:rPr lang="fi-FI" sz="1200" u="sng" dirty="0">
                <a:latin typeface="Myriad Pro" pitchFamily="34" charset="0"/>
                <a:hlinkClick r:id="rId4"/>
              </a:rPr>
              <a:t>anant.kukreti@uc.edu</a:t>
            </a:r>
            <a:r>
              <a:rPr lang="fr-FR" sz="1200" dirty="0">
                <a:latin typeface="Myriad Pro" pitchFamily="34" charset="0"/>
                <a:cs typeface="Helvetica Neue"/>
              </a:rPr>
              <a:t> </a:t>
            </a:r>
            <a:endParaRPr lang="en-US" sz="1200" dirty="0">
              <a:latin typeface="Myriad Pro" pitchFamily="34" charset="0"/>
              <a:cs typeface="Helvetica Neue"/>
            </a:endParaRPr>
          </a:p>
          <a:p>
            <a:pPr algn="just"/>
            <a:endParaRPr lang="en-US" sz="1200" dirty="0">
              <a:latin typeface="Myriad Pro" pitchFamily="34" charset="0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775" y="1520993"/>
            <a:ext cx="2905281" cy="105698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yriad Pro" pitchFamily="34" charset="0"/>
              </a:rPr>
              <a:t>A Scholarship Program Providing</a:t>
            </a:r>
          </a:p>
          <a:p>
            <a:pPr algn="ctr"/>
            <a:r>
              <a:rPr lang="en-US" sz="1200" dirty="0">
                <a:latin typeface="Myriad Pro" pitchFamily="34" charset="0"/>
              </a:rPr>
              <a:t>Student Support</a:t>
            </a:r>
          </a:p>
          <a:p>
            <a:pPr algn="ctr"/>
            <a:r>
              <a:rPr lang="en-US" sz="1200" dirty="0">
                <a:latin typeface="Myriad Pro" pitchFamily="34" charset="0"/>
              </a:rPr>
              <a:t>Tuition Compensation</a:t>
            </a:r>
          </a:p>
          <a:p>
            <a:pPr algn="ctr"/>
            <a:r>
              <a:rPr lang="en-US" sz="1200" dirty="0">
                <a:latin typeface="Myriad Pro" pitchFamily="34" charset="0"/>
              </a:rPr>
              <a:t>Research Experiences</a:t>
            </a:r>
          </a:p>
          <a:p>
            <a:pPr algn="ctr"/>
            <a:r>
              <a:rPr lang="en-US" sz="1200" dirty="0">
                <a:latin typeface="Myriad Pro" pitchFamily="34" charset="0"/>
              </a:rPr>
              <a:t>Business Experience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67833" y="7392093"/>
            <a:ext cx="3474720" cy="47220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r"/>
            <a:r>
              <a:rPr lang="en-US" sz="1200" b="1" i="1" dirty="0">
                <a:latin typeface="Myriad Pro" pitchFamily="34" charset="0"/>
              </a:rPr>
              <a:t>College of Engineering and Applied Science </a:t>
            </a:r>
            <a:endParaRPr lang="en-US" sz="1200" b="1" dirty="0">
              <a:latin typeface="Myriad Pro" pitchFamily="34" charset="0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109708" y="132739"/>
            <a:ext cx="6821180" cy="1099714"/>
          </a:xfrm>
          <a:prstGeom prst="rect">
            <a:avLst/>
          </a:prstGeom>
          <a:solidFill>
            <a:schemeClr val="bg1"/>
          </a:solidFill>
          <a:ln w="19050" cmpd="tri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101882" tIns="50941" rIns="101882" bIns="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018824"/>
            <a:r>
              <a:rPr lang="en-US" sz="1800" b="1" i="1" dirty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yriad Pro" charset="0"/>
                <a:ea typeface="ÇlÇr ñæí©" charset="0"/>
              </a:rPr>
              <a:t>S-STEM: </a:t>
            </a:r>
            <a:r>
              <a:rPr lang="en-US" sz="18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yriad Pro" charset="0"/>
                <a:ea typeface="ÇlÇr ñæí©" charset="0"/>
              </a:rPr>
              <a:t> Bridging </a:t>
            </a:r>
            <a:r>
              <a:rPr lang="en-US" sz="1800" b="1" i="1" dirty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yriad Pro" charset="0"/>
                <a:ea typeface="ÇlÇr ñæí©" charset="0"/>
              </a:rPr>
              <a:t>Our Students to Their </a:t>
            </a:r>
            <a:r>
              <a:rPr lang="en-US" sz="18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yriad Pro" charset="0"/>
                <a:ea typeface="ÇlÇr ñæí©" charset="0"/>
              </a:rPr>
              <a:t>Future</a:t>
            </a:r>
          </a:p>
          <a:p>
            <a:pPr defTabSz="1018824"/>
            <a:r>
              <a:rPr lang="en-US" sz="1400" b="1" i="1" dirty="0" smtClean="0">
                <a:latin typeface="Myriad Pro" charset="0"/>
              </a:rPr>
              <a:t>Scholarships </a:t>
            </a:r>
            <a:r>
              <a:rPr lang="en-US" sz="1400" b="1" i="1" dirty="0">
                <a:latin typeface="Myriad Pro" charset="0"/>
              </a:rPr>
              <a:t>in Science, Technology, Engineering, and Mathematics (S-STEM)</a:t>
            </a:r>
          </a:p>
          <a:p>
            <a:pPr defTabSz="1018824"/>
            <a:r>
              <a:rPr lang="en-US" sz="1400" b="1" i="1" dirty="0">
                <a:latin typeface="Myriad Pro" charset="0"/>
              </a:rPr>
              <a:t>For Biomedical, Chemical, and Environmental Engineering Undergraduate </a:t>
            </a:r>
            <a:r>
              <a:rPr lang="en-US" sz="1400" b="1" i="1" dirty="0" smtClean="0">
                <a:latin typeface="Myriad Pro" charset="0"/>
              </a:rPr>
              <a:t>Students at </a:t>
            </a:r>
            <a:r>
              <a:rPr lang="en-US" sz="1400" b="1" i="1" dirty="0">
                <a:latin typeface="Myriad Pro" charset="0"/>
              </a:rPr>
              <a:t>the University of Cincinnati</a:t>
            </a:r>
            <a:endParaRPr lang="en-US" sz="1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59" y="6708246"/>
            <a:ext cx="1005840" cy="963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8083" y="6046778"/>
            <a:ext cx="256415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i="1" dirty="0" smtClean="0">
                <a:latin typeface="Myriad Pro" pitchFamily="34" charset="0"/>
                <a:cs typeface="Helvetica Neue"/>
              </a:rPr>
              <a:t>S-STEM Is Funded By The </a:t>
            </a:r>
          </a:p>
          <a:p>
            <a:pPr algn="ctr"/>
            <a:r>
              <a:rPr lang="en-US" sz="14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yriad Pro" pitchFamily="34" charset="0"/>
                <a:cs typeface="Helvetica Neue"/>
              </a:rPr>
              <a:t>National Science Foundation</a:t>
            </a:r>
            <a:r>
              <a:rPr lang="en-US" sz="1200" b="1" i="1" dirty="0" smtClean="0">
                <a:latin typeface="Myriad Pro" pitchFamily="34" charset="0"/>
                <a:cs typeface="Helvetica Neue"/>
              </a:rPr>
              <a:t>, </a:t>
            </a:r>
          </a:p>
          <a:p>
            <a:pPr algn="ctr"/>
            <a:r>
              <a:rPr lang="en-US" sz="1200" b="1" i="1" dirty="0" smtClean="0">
                <a:latin typeface="Myriad Pro" pitchFamily="34" charset="0"/>
                <a:cs typeface="Helvetica Neue"/>
              </a:rPr>
              <a:t>Grant </a:t>
            </a:r>
            <a:r>
              <a:rPr lang="en-US" sz="1200" b="1" i="1" dirty="0">
                <a:latin typeface="Myriad Pro" pitchFamily="34" charset="0"/>
                <a:cs typeface="Helvetica Neue"/>
              </a:rPr>
              <a:t>#</a:t>
            </a:r>
            <a:r>
              <a:rPr lang="en-US" sz="1200" b="1" i="1" dirty="0" smtClean="0">
                <a:latin typeface="Myriad Pro" pitchFamily="34" charset="0"/>
                <a:cs typeface="Helvetica Neue"/>
              </a:rPr>
              <a:t>1356656 </a:t>
            </a:r>
            <a:endParaRPr lang="en-US" sz="1200" b="1" i="1" dirty="0">
              <a:latin typeface="Myriad Pro" pitchFamily="34" charset="0"/>
              <a:cs typeface="Helvetica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425" y="2846336"/>
            <a:ext cx="3074774" cy="317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S-STEM Goals: </a:t>
            </a:r>
          </a:p>
          <a:p>
            <a:r>
              <a:rPr lang="en-US" sz="1200" dirty="0" smtClean="0">
                <a:latin typeface="Myriad Pro" pitchFamily="34" charset="0"/>
              </a:rPr>
              <a:t>To </a:t>
            </a:r>
            <a:r>
              <a:rPr lang="en-US" sz="1200" dirty="0">
                <a:latin typeface="Myriad Pro" pitchFamily="34" charset="0"/>
              </a:rPr>
              <a:t>produce Biomedical, Chemical and Environmental Engineering graduates who are among the first to be sought by </a:t>
            </a:r>
            <a:r>
              <a:rPr lang="en-US" sz="1200" dirty="0" smtClean="0">
                <a:latin typeface="Myriad Pro" pitchFamily="34" charset="0"/>
              </a:rPr>
              <a:t>universities, </a:t>
            </a:r>
            <a:r>
              <a:rPr lang="en-US" sz="1200" dirty="0">
                <a:latin typeface="Myriad Pro" pitchFamily="34" charset="0"/>
              </a:rPr>
              <a:t>industry and investors.   This program is focused on students interested in </a:t>
            </a:r>
            <a:r>
              <a:rPr lang="en-US" sz="1200" dirty="0" smtClean="0">
                <a:latin typeface="Myriad Pro" pitchFamily="34" charset="0"/>
              </a:rPr>
              <a:t>research or entrepreneurial </a:t>
            </a:r>
            <a:r>
              <a:rPr lang="en-US" sz="1200" dirty="0">
                <a:latin typeface="Myriad Pro" pitchFamily="34" charset="0"/>
              </a:rPr>
              <a:t>careers.</a:t>
            </a:r>
          </a:p>
          <a:p>
            <a:r>
              <a:rPr lang="en-US" sz="1200" dirty="0">
                <a:latin typeface="Myriad Pro" pitchFamily="34" charset="0"/>
              </a:rPr>
              <a:t> </a:t>
            </a:r>
          </a:p>
          <a:p>
            <a:r>
              <a:rPr lang="en-US" sz="1200" dirty="0" smtClean="0">
                <a:latin typeface="Myriad Pro" pitchFamily="34" charset="0"/>
              </a:rPr>
              <a:t>Our vision is that S-STEM </a:t>
            </a:r>
            <a:r>
              <a:rPr lang="en-US" sz="1200" dirty="0">
                <a:latin typeface="Myriad Pro" pitchFamily="34" charset="0"/>
              </a:rPr>
              <a:t>scholars will excel in a rapidly changing, technology-driven world </a:t>
            </a:r>
            <a:r>
              <a:rPr lang="en-US" sz="1200" dirty="0" smtClean="0">
                <a:latin typeface="Myriad Pro" pitchFamily="34" charset="0"/>
              </a:rPr>
              <a:t>as: 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Myriad Pro" pitchFamily="34" charset="0"/>
              </a:rPr>
              <a:t>Faculty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Myriad Pro" pitchFamily="34" charset="0"/>
              </a:rPr>
              <a:t>Engineers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Myriad Pro" pitchFamily="34" charset="0"/>
              </a:rPr>
              <a:t>Scientists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itchFamily="34" charset="0"/>
              </a:rPr>
              <a:t>T</a:t>
            </a:r>
            <a:r>
              <a:rPr lang="en-US" sz="1200" dirty="0" smtClean="0">
                <a:latin typeface="Myriad Pro" pitchFamily="34" charset="0"/>
              </a:rPr>
              <a:t>echnology Managers 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Myriad Pro" pitchFamily="34" charset="0"/>
              </a:rPr>
              <a:t>Leaders </a:t>
            </a:r>
            <a:r>
              <a:rPr lang="en-US" sz="1200" dirty="0">
                <a:latin typeface="Myriad Pro" pitchFamily="34" charset="0"/>
              </a:rPr>
              <a:t>in starting new, technology-based companies. 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84550" y="3297342"/>
            <a:ext cx="3289300" cy="3570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yriad Pro" pitchFamily="34" charset="0"/>
              </a:rPr>
              <a:t>In Addition To Providing Financial Support, </a:t>
            </a:r>
          </a:p>
          <a:p>
            <a:pPr algn="ctr"/>
            <a:r>
              <a:rPr lang="en-US" sz="14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yriad Pro" pitchFamily="34" charset="0"/>
              </a:rPr>
              <a:t>S-STEM </a:t>
            </a:r>
            <a:r>
              <a:rPr lang="en-US" sz="1400" b="1" i="1" dirty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yriad Pro" pitchFamily="34" charset="0"/>
              </a:rPr>
              <a:t>…</a:t>
            </a:r>
          </a:p>
          <a:p>
            <a:pPr marL="114300" indent="-114300">
              <a:buFont typeface="Arial"/>
              <a:buChar char="•"/>
            </a:pPr>
            <a:r>
              <a:rPr lang="en-US" sz="1200" dirty="0" smtClean="0">
                <a:latin typeface="Myriad Pro" pitchFamily="34" charset="0"/>
              </a:rPr>
              <a:t>Promotes </a:t>
            </a:r>
            <a:r>
              <a:rPr lang="en-US" sz="1200" dirty="0">
                <a:latin typeface="Myriad Pro" pitchFamily="34" charset="0"/>
              </a:rPr>
              <a:t>productive academic relationships among students, faculty and other </a:t>
            </a:r>
            <a:r>
              <a:rPr lang="en-US" sz="1200" dirty="0" smtClean="0">
                <a:latin typeface="Myriad Pro" pitchFamily="34" charset="0"/>
              </a:rPr>
              <a:t>professionals</a:t>
            </a:r>
          </a:p>
          <a:p>
            <a:pPr marL="114300" indent="-114300">
              <a:buFont typeface="Arial"/>
              <a:buChar char="•"/>
            </a:pPr>
            <a:r>
              <a:rPr lang="en-US" sz="1200" dirty="0" smtClean="0">
                <a:latin typeface="Myriad Pro" pitchFamily="34" charset="0"/>
              </a:rPr>
              <a:t>Provides</a:t>
            </a:r>
          </a:p>
          <a:p>
            <a:pPr marL="230188" lvl="1" indent="-114300">
              <a:buFont typeface="Arial"/>
              <a:buChar char="•"/>
            </a:pPr>
            <a:r>
              <a:rPr lang="en-US" sz="1200" dirty="0" smtClean="0">
                <a:latin typeface="Myriad Pro" pitchFamily="34" charset="0"/>
              </a:rPr>
              <a:t>Mentoring </a:t>
            </a:r>
          </a:p>
          <a:p>
            <a:pPr marL="230188" lvl="1" indent="-114300">
              <a:buFont typeface="Arial"/>
              <a:buChar char="•"/>
            </a:pPr>
            <a:r>
              <a:rPr lang="en-US" sz="1200" dirty="0" smtClean="0">
                <a:latin typeface="Myriad Pro" pitchFamily="34" charset="0"/>
              </a:rPr>
              <a:t>Workshops</a:t>
            </a:r>
          </a:p>
          <a:p>
            <a:pPr marL="230188" lvl="1" indent="-114300">
              <a:buFont typeface="Arial"/>
              <a:buChar char="•"/>
            </a:pPr>
            <a:r>
              <a:rPr lang="en-US" sz="1200" dirty="0" smtClean="0">
                <a:latin typeface="Myriad Pro" pitchFamily="34" charset="0"/>
              </a:rPr>
              <a:t>Seminars</a:t>
            </a:r>
          </a:p>
          <a:p>
            <a:pPr marL="230188" lvl="1" indent="-114300">
              <a:buFont typeface="Arial"/>
              <a:buChar char="•"/>
            </a:pPr>
            <a:r>
              <a:rPr lang="en-US" sz="1200" dirty="0" smtClean="0">
                <a:latin typeface="Myriad Pro" pitchFamily="34" charset="0"/>
              </a:rPr>
              <a:t>Learning Community</a:t>
            </a:r>
          </a:p>
          <a:p>
            <a:pPr marL="230188" lvl="1" indent="-114300">
              <a:buFont typeface="Arial"/>
              <a:buChar char="•"/>
            </a:pPr>
            <a:r>
              <a:rPr lang="en-US" sz="1200" dirty="0" smtClean="0">
                <a:latin typeface="Myriad Pro" pitchFamily="34" charset="0"/>
              </a:rPr>
              <a:t>Provides </a:t>
            </a:r>
            <a:r>
              <a:rPr lang="en-US" sz="1200" dirty="0">
                <a:latin typeface="Myriad Pro" pitchFamily="34" charset="0"/>
              </a:rPr>
              <a:t>program-specific academic </a:t>
            </a:r>
            <a:r>
              <a:rPr lang="en-US" sz="1200" dirty="0" smtClean="0">
                <a:latin typeface="Myriad Pro" pitchFamily="34" charset="0"/>
              </a:rPr>
              <a:t>courses</a:t>
            </a:r>
          </a:p>
          <a:p>
            <a:pPr marL="230188" lvl="1" indent="-114300">
              <a:buFont typeface="Arial"/>
              <a:buChar char="•"/>
            </a:pPr>
            <a:r>
              <a:rPr lang="en-US" sz="1200" dirty="0" smtClean="0">
                <a:latin typeface="Myriad Pro" pitchFamily="34" charset="0"/>
              </a:rPr>
              <a:t>Provides </a:t>
            </a:r>
            <a:r>
              <a:rPr lang="en-US" sz="1200" dirty="0">
                <a:latin typeface="Myriad Pro" pitchFamily="34" charset="0"/>
              </a:rPr>
              <a:t>coordinated research experiences</a:t>
            </a:r>
          </a:p>
          <a:p>
            <a:pPr marL="114300" indent="-114300">
              <a:buFont typeface="Arial"/>
              <a:buChar char="•"/>
            </a:pPr>
            <a:r>
              <a:rPr lang="en-US" sz="1200" dirty="0">
                <a:latin typeface="Myriad Pro" pitchFamily="34" charset="0"/>
              </a:rPr>
              <a:t>Supports </a:t>
            </a:r>
            <a:r>
              <a:rPr lang="en-US" sz="1200" dirty="0" smtClean="0">
                <a:latin typeface="Myriad Pro" pitchFamily="34" charset="0"/>
              </a:rPr>
              <a:t>5-year programs (including co-op) toward</a:t>
            </a:r>
            <a:r>
              <a:rPr lang="en-US" sz="1200" dirty="0">
                <a:latin typeface="Myriad Pro" pitchFamily="34" charset="0"/>
              </a:rPr>
              <a:t>:</a:t>
            </a:r>
          </a:p>
          <a:p>
            <a:pPr marL="285750" lvl="1" indent="-171450">
              <a:buFont typeface="Courier New"/>
              <a:buChar char="o"/>
            </a:pPr>
            <a:r>
              <a:rPr lang="en-US" sz="1200" b="1" i="1" dirty="0" smtClean="0">
                <a:latin typeface="Myriad Pro" pitchFamily="34" charset="0"/>
              </a:rPr>
              <a:t>BS+MS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>
                <a:latin typeface="Myriad Pro" pitchFamily="34" charset="0"/>
              </a:rPr>
              <a:t>in your engineering discipline</a:t>
            </a:r>
          </a:p>
          <a:p>
            <a:pPr marL="285750" lvl="1" indent="-171450">
              <a:buFont typeface="Courier New"/>
              <a:buChar char="o"/>
            </a:pPr>
            <a:r>
              <a:rPr lang="en-US" sz="1200" b="1" i="1" dirty="0" smtClean="0">
                <a:latin typeface="Myriad Pro" pitchFamily="34" charset="0"/>
              </a:rPr>
              <a:t>BS+MBA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>
                <a:latin typeface="Myriad Pro" pitchFamily="34" charset="0"/>
              </a:rPr>
              <a:t>with a Certificate in Entrepreneurship</a:t>
            </a:r>
          </a:p>
          <a:p>
            <a:pPr marL="285750" lvl="1" indent="-171450">
              <a:buFont typeface="Courier New"/>
              <a:buChar char="o"/>
            </a:pPr>
            <a:r>
              <a:rPr lang="en-US" sz="1200" b="1" i="1" dirty="0">
                <a:latin typeface="Myriad Pro" pitchFamily="34" charset="0"/>
              </a:rPr>
              <a:t>Graduate School Preparation</a:t>
            </a:r>
            <a:endParaRPr lang="en-US" sz="1200" dirty="0">
              <a:latin typeface="Myriad Pro" pitchFamily="34" charset="0"/>
            </a:endParaRPr>
          </a:p>
          <a:p>
            <a:pPr marL="285750" lvl="1" indent="-171450">
              <a:buFont typeface="Courier New"/>
              <a:buChar char="o"/>
            </a:pPr>
            <a:r>
              <a:rPr lang="en-US" sz="1200" b="1" dirty="0">
                <a:latin typeface="Myriad Pro" pitchFamily="34" charset="0"/>
              </a:rPr>
              <a:t>Professional Preparation</a:t>
            </a:r>
            <a:r>
              <a:rPr lang="en-US" sz="1200" dirty="0">
                <a:latin typeface="Myriad Pro" pitchFamily="34" charset="0"/>
              </a:rPr>
              <a:t> for students considering starting businesses through a minor in </a:t>
            </a:r>
            <a:r>
              <a:rPr lang="en-US" sz="1200" dirty="0" smtClean="0">
                <a:latin typeface="Myriad Pro" pitchFamily="34" charset="0"/>
              </a:rPr>
              <a:t>Entrepreneurship</a:t>
            </a:r>
            <a:endParaRPr lang="en-US" sz="1200" dirty="0">
              <a:latin typeface="Myriad Pro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9712" y="960778"/>
            <a:ext cx="3078034" cy="2718978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yriad Pro" pitchFamily="34" charset="0"/>
              </a:rPr>
              <a:t>Do I Qualify?</a:t>
            </a:r>
            <a:endParaRPr lang="en-US" sz="1400" b="1" i="1" dirty="0">
              <a:solidFill>
                <a:srgbClr val="E00122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Myriad Pro" pitchFamily="34" charset="0"/>
            </a:endParaRPr>
          </a:p>
          <a:p>
            <a:r>
              <a:rPr lang="en-US" sz="1200" dirty="0">
                <a:latin typeface="Myriad Pro" pitchFamily="34" charset="0"/>
              </a:rPr>
              <a:t> </a:t>
            </a:r>
            <a:r>
              <a:rPr lang="en-US" sz="1200" dirty="0" smtClean="0">
                <a:latin typeface="Myriad Pro" pitchFamily="34" charset="0"/>
              </a:rPr>
              <a:t>To </a:t>
            </a:r>
            <a:r>
              <a:rPr lang="en-US" sz="1200" dirty="0">
                <a:latin typeface="Myriad Pro" pitchFamily="34" charset="0"/>
              </a:rPr>
              <a:t>qualify to participate in </a:t>
            </a:r>
            <a:r>
              <a:rPr lang="en-US" sz="1200" i="1" dirty="0">
                <a:latin typeface="Myriad Pro" pitchFamily="34" charset="0"/>
              </a:rPr>
              <a:t>S-STEM</a:t>
            </a:r>
            <a:r>
              <a:rPr lang="en-US" sz="1200" dirty="0">
                <a:latin typeface="Myriad Pro" pitchFamily="34" charset="0"/>
              </a:rPr>
              <a:t> …</a:t>
            </a:r>
          </a:p>
          <a:p>
            <a:pPr marL="191030" indent="-191030">
              <a:buFont typeface="Arial"/>
              <a:buChar char="•"/>
            </a:pPr>
            <a:r>
              <a:rPr lang="en-US" sz="1200" dirty="0">
                <a:latin typeface="Myriad Pro" pitchFamily="34" charset="0"/>
              </a:rPr>
              <a:t>You must desire be successful in college and in your career</a:t>
            </a:r>
          </a:p>
          <a:p>
            <a:pPr marL="191030" indent="-191030">
              <a:buFont typeface="Arial"/>
              <a:buChar char="•"/>
            </a:pPr>
            <a:r>
              <a:rPr lang="en-US" sz="1200" dirty="0" smtClean="0">
                <a:latin typeface="Myriad Pro" pitchFamily="34" charset="0"/>
              </a:rPr>
              <a:t>For BS-MS &amp; BS-MBA dual degree programs you </a:t>
            </a:r>
            <a:r>
              <a:rPr lang="en-US" sz="1200" dirty="0">
                <a:latin typeface="Myriad Pro" pitchFamily="34" charset="0"/>
              </a:rPr>
              <a:t>must </a:t>
            </a:r>
            <a:r>
              <a:rPr lang="en-US" sz="1200" dirty="0" smtClean="0">
                <a:latin typeface="Myriad Pro" pitchFamily="34" charset="0"/>
              </a:rPr>
              <a:t>be academically strong:</a:t>
            </a:r>
          </a:p>
          <a:p>
            <a:pPr marL="514350" lvl="1" indent="-285750">
              <a:buFont typeface="Courier New" panose="02070309020205020404" pitchFamily="49" charset="0"/>
              <a:buChar char="o"/>
            </a:pPr>
            <a:r>
              <a:rPr lang="en-US" sz="1200" dirty="0" smtClean="0">
                <a:latin typeface="Myriad Pro" pitchFamily="34" charset="0"/>
              </a:rPr>
              <a:t>GPA </a:t>
            </a:r>
            <a:r>
              <a:rPr lang="en-US" sz="1200" dirty="0">
                <a:latin typeface="Myriad Pro" pitchFamily="34" charset="0"/>
              </a:rPr>
              <a:t>&gt; 3.2 </a:t>
            </a:r>
            <a:endParaRPr lang="en-US" sz="1200" dirty="0" smtClean="0">
              <a:latin typeface="Myriad Pro" pitchFamily="34" charset="0"/>
            </a:endParaRPr>
          </a:p>
          <a:p>
            <a:pPr marL="514350" lvl="1" indent="-285750">
              <a:buFont typeface="Courier New" panose="02070309020205020404" pitchFamily="49" charset="0"/>
              <a:buChar char="o"/>
            </a:pPr>
            <a:r>
              <a:rPr lang="en-US" sz="1200" dirty="0" smtClean="0">
                <a:latin typeface="Myriad Pro" pitchFamily="34" charset="0"/>
              </a:rPr>
              <a:t>ACT </a:t>
            </a:r>
            <a:r>
              <a:rPr lang="en-US" sz="1200" dirty="0">
                <a:latin typeface="Myriad Pro" pitchFamily="34" charset="0"/>
              </a:rPr>
              <a:t>score &gt; </a:t>
            </a:r>
            <a:r>
              <a:rPr lang="en-US" sz="1200" dirty="0" smtClean="0">
                <a:latin typeface="Myriad Pro" pitchFamily="34" charset="0"/>
              </a:rPr>
              <a:t>30 </a:t>
            </a:r>
            <a:r>
              <a:rPr lang="en-US" sz="1200" dirty="0">
                <a:latin typeface="Myriad Pro" pitchFamily="34" charset="0"/>
              </a:rPr>
              <a:t>or SAT equivalent</a:t>
            </a:r>
            <a:r>
              <a:rPr lang="en-US" sz="1200" dirty="0" smtClean="0">
                <a:latin typeface="Myriad Pro" pitchFamily="34" charset="0"/>
              </a:rPr>
              <a:t>.</a:t>
            </a:r>
            <a:endParaRPr lang="en-US" sz="1200" dirty="0">
              <a:latin typeface="Myriad Pro" pitchFamily="34" charset="0"/>
            </a:endParaRPr>
          </a:p>
          <a:p>
            <a:pPr marL="191030" indent="-191030">
              <a:buFont typeface="Arial"/>
              <a:buChar char="•"/>
            </a:pPr>
            <a:r>
              <a:rPr lang="en-US" sz="1200" dirty="0">
                <a:latin typeface="Myriad Pro" pitchFamily="34" charset="0"/>
              </a:rPr>
              <a:t>You must </a:t>
            </a:r>
            <a:r>
              <a:rPr lang="en-US" sz="1200" dirty="0" smtClean="0">
                <a:latin typeface="Myriad Pro" pitchFamily="34" charset="0"/>
              </a:rPr>
              <a:t>earn </a:t>
            </a:r>
            <a:r>
              <a:rPr lang="en-US" sz="1200" dirty="0">
                <a:latin typeface="Myriad Pro" pitchFamily="34" charset="0"/>
              </a:rPr>
              <a:t>a B+ or better in a BCEE section of Engineering Foundations (ENFD 1020)</a:t>
            </a:r>
          </a:p>
          <a:p>
            <a:pPr marL="191030" indent="-191030">
              <a:buFont typeface="Arial"/>
              <a:buChar char="•"/>
            </a:pPr>
            <a:r>
              <a:rPr lang="en-US" sz="1200" dirty="0" smtClean="0">
                <a:latin typeface="Myriad Pro" pitchFamily="34" charset="0"/>
              </a:rPr>
              <a:t>You must demonstrate your </a:t>
            </a:r>
            <a:r>
              <a:rPr lang="en-US" sz="1200" dirty="0">
                <a:latin typeface="Myriad Pro" pitchFamily="34" charset="0"/>
              </a:rPr>
              <a:t>commitment to </a:t>
            </a:r>
            <a:r>
              <a:rPr lang="en-US" sz="1200" dirty="0" smtClean="0">
                <a:latin typeface="Myriad Pro" pitchFamily="34" charset="0"/>
              </a:rPr>
              <a:t>succeed</a:t>
            </a:r>
            <a:endParaRPr lang="en-US" sz="1200" dirty="0"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21" y="1468047"/>
            <a:ext cx="1337573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35163"/>
      </p:ext>
    </p:extLst>
  </p:cSld>
  <p:clrMapOvr>
    <a:masterClrMapping/>
  </p:clrMapOvr>
</p:sld>
</file>

<file path=ppt/theme/theme1.xml><?xml version="1.0" encoding="utf-8"?>
<a:theme xmlns:a="http://schemas.openxmlformats.org/drawingml/2006/main" name="uc11red_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uc11red_ppt</Template>
  <TotalTime>601</TotalTime>
  <Words>186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ÇlÇr ñæí©</vt:lpstr>
      <vt:lpstr>ＭＳ Ｐゴシック</vt:lpstr>
      <vt:lpstr>Helvetica Neue</vt:lpstr>
      <vt:lpstr>Calibri</vt:lpstr>
      <vt:lpstr>Myriad Pro</vt:lpstr>
      <vt:lpstr>Courier New</vt:lpstr>
      <vt:lpstr>uc11red_ppt</vt:lpstr>
      <vt:lpstr>PowerPoint Presentation</vt:lpstr>
    </vt:vector>
  </TitlesOfParts>
  <Company>University of Cincinnati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Lilit  Yeghiazarian</dc:creator>
  <cp:lastModifiedBy>Anant R Kukreti</cp:lastModifiedBy>
  <cp:revision>48</cp:revision>
  <cp:lastPrinted>2014-07-25T08:17:22Z</cp:lastPrinted>
  <dcterms:created xsi:type="dcterms:W3CDTF">2014-05-16T22:05:08Z</dcterms:created>
  <dcterms:modified xsi:type="dcterms:W3CDTF">2014-07-25T12:54:00Z</dcterms:modified>
</cp:coreProperties>
</file>